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90" r:id="rId5"/>
    <p:sldId id="427" r:id="rId6"/>
    <p:sldId id="378" r:id="rId7"/>
    <p:sldId id="413" r:id="rId8"/>
    <p:sldId id="398" r:id="rId9"/>
    <p:sldId id="430" r:id="rId10"/>
    <p:sldId id="415" r:id="rId11"/>
    <p:sldId id="414" r:id="rId12"/>
    <p:sldId id="417" r:id="rId13"/>
    <p:sldId id="305" r:id="rId14"/>
  </p:sldIdLst>
  <p:sldSz cx="12192000" cy="6858000"/>
  <p:notesSz cx="12192000" cy="6858000"/>
  <p:custDataLst>
    <p:tags r:id="rId18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49" userDrawn="1">
          <p15:clr>
            <a:srgbClr val="A4A3A4"/>
          </p15:clr>
        </p15:guide>
        <p15:guide id="2" pos="21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241" autoAdjust="0"/>
  </p:normalViewPr>
  <p:slideViewPr>
    <p:cSldViewPr showGuides="1">
      <p:cViewPr varScale="1">
        <p:scale>
          <a:sx n="77" d="100"/>
          <a:sy n="77" d="100"/>
        </p:scale>
        <p:origin x="686" y="62"/>
      </p:cViewPr>
      <p:guideLst>
        <p:guide orient="horz" pos="2949"/>
        <p:guide pos="214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gs" Target="tags/tag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162E6B-72CE-4813-9DB4-657C36CAFCB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同质图：节点都是一种类型，例如</a:t>
            </a:r>
            <a:r>
              <a:rPr lang="en-US" altLang="zh-CN" dirty="0"/>
              <a:t>“</a:t>
            </a:r>
            <a:r>
              <a:rPr lang="zh-CN" altLang="en-US" dirty="0"/>
              <a:t>用户</a:t>
            </a:r>
            <a:r>
              <a:rPr lang="en-US" altLang="zh-CN" dirty="0"/>
              <a:t>”</a:t>
            </a:r>
            <a:r>
              <a:rPr lang="zh-CN" altLang="en-US" dirty="0"/>
              <a:t>。边也是一种类型，</a:t>
            </a:r>
            <a:r>
              <a:rPr lang="en-US" altLang="zh-CN" dirty="0"/>
              <a:t> “</a:t>
            </a:r>
            <a:r>
              <a:rPr lang="zh-CN" altLang="en-US" dirty="0"/>
              <a:t>交互</a:t>
            </a:r>
            <a:r>
              <a:rPr lang="en-US" altLang="zh-CN" dirty="0"/>
              <a:t>”</a:t>
            </a:r>
            <a:r>
              <a:rPr lang="zh-CN" altLang="en-US" dirty="0"/>
              <a:t>。</a:t>
            </a:r>
            <a:r>
              <a:rPr lang="en-US" altLang="zh-CN" dirty="0"/>
              <a:t>U-I</a:t>
            </a:r>
            <a:r>
              <a:rPr lang="zh-CN" altLang="en-US" dirty="0"/>
              <a:t>图其实就是</a:t>
            </a:r>
            <a:r>
              <a:rPr lang="zh-CN" altLang="en-US" dirty="0"/>
              <a:t>异构图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用子注意力进行融合</a:t>
            </a:r>
            <a:r>
              <a:rPr lang="en-US" altLang="zh-CN" dirty="0"/>
              <a:t>q</a:t>
            </a:r>
            <a:r>
              <a:rPr lang="zh-CN" altLang="en-US" dirty="0"/>
              <a:t>为当前模态，</a:t>
            </a:r>
            <a:r>
              <a:rPr lang="en-US" altLang="zh-CN" dirty="0"/>
              <a:t>k</a:t>
            </a:r>
            <a:r>
              <a:rPr lang="zh-CN" altLang="en-US" dirty="0"/>
              <a:t>与</a:t>
            </a:r>
            <a:r>
              <a:rPr lang="en-US" altLang="zh-CN" dirty="0"/>
              <a:t>v</a:t>
            </a:r>
            <a:r>
              <a:rPr lang="zh-CN" altLang="en-US" dirty="0"/>
              <a:t>为其他模态信息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第三个实验，可以发现当越晚后面会出现信息比较少，使用其他的模态信息补齐可以缓解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/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7" Type="http://schemas.openxmlformats.org/officeDocument/2006/relationships/notesSlide" Target="../notesSlides/notesSlide1.xml"/><Relationship Id="rId16" Type="http://schemas.openxmlformats.org/officeDocument/2006/relationships/slideLayout" Target="../slideLayouts/slideLayout5.xml"/><Relationship Id="rId15" Type="http://schemas.openxmlformats.org/officeDocument/2006/relationships/image" Target="../media/image15.png"/><Relationship Id="rId14" Type="http://schemas.openxmlformats.org/officeDocument/2006/relationships/image" Target="../media/image14.jpeg"/><Relationship Id="rId13" Type="http://schemas.openxmlformats.org/officeDocument/2006/relationships/image" Target="../media/image13.png"/><Relationship Id="rId12" Type="http://schemas.openxmlformats.org/officeDocument/2006/relationships/image" Target="../media/image12.jpeg"/><Relationship Id="rId11" Type="http://schemas.openxmlformats.org/officeDocument/2006/relationships/image" Target="../media/image11.jpeg"/><Relationship Id="rId10" Type="http://schemas.openxmlformats.org/officeDocument/2006/relationships/image" Target="../media/image10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10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39.png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0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11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41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5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1" Type="http://schemas.openxmlformats.org/officeDocument/2006/relationships/notesSlide" Target="../notesSlides/notesSlide3.xml"/><Relationship Id="rId10" Type="http://schemas.openxmlformats.org/officeDocument/2006/relationships/slideLayout" Target="../slideLayouts/slideLayout5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6" Type="http://schemas.openxmlformats.org/officeDocument/2006/relationships/notesSlide" Target="../notesSlides/notesSlide4.xml"/><Relationship Id="rId15" Type="http://schemas.openxmlformats.org/officeDocument/2006/relationships/slideLayout" Target="../slideLayouts/slideLayout5.xml"/><Relationship Id="rId14" Type="http://schemas.openxmlformats.org/officeDocument/2006/relationships/image" Target="../media/image23.png"/><Relationship Id="rId13" Type="http://schemas.openxmlformats.org/officeDocument/2006/relationships/image" Target="../media/image22.png"/><Relationship Id="rId12" Type="http://schemas.openxmlformats.org/officeDocument/2006/relationships/image" Target="../media/image21.png"/><Relationship Id="rId11" Type="http://schemas.openxmlformats.org/officeDocument/2006/relationships/image" Target="../media/image20.png"/><Relationship Id="rId10" Type="http://schemas.openxmlformats.org/officeDocument/2006/relationships/image" Target="../media/image19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9" Type="http://schemas.openxmlformats.org/officeDocument/2006/relationships/notesSlide" Target="../notesSlides/notesSlide5.xml"/><Relationship Id="rId18" Type="http://schemas.openxmlformats.org/officeDocument/2006/relationships/slideLayout" Target="../slideLayouts/slideLayout5.xml"/><Relationship Id="rId17" Type="http://schemas.openxmlformats.org/officeDocument/2006/relationships/image" Target="../media/image32.png"/><Relationship Id="rId16" Type="http://schemas.openxmlformats.org/officeDocument/2006/relationships/image" Target="../media/image31.png"/><Relationship Id="rId15" Type="http://schemas.openxmlformats.org/officeDocument/2006/relationships/image" Target="../media/image30.png"/><Relationship Id="rId14" Type="http://schemas.openxmlformats.org/officeDocument/2006/relationships/image" Target="../media/image29.png"/><Relationship Id="rId13" Type="http://schemas.openxmlformats.org/officeDocument/2006/relationships/image" Target="../media/image28.png"/><Relationship Id="rId12" Type="http://schemas.openxmlformats.org/officeDocument/2006/relationships/image" Target="../media/image27.png"/><Relationship Id="rId11" Type="http://schemas.openxmlformats.org/officeDocument/2006/relationships/image" Target="../media/image26.png"/><Relationship Id="rId10" Type="http://schemas.openxmlformats.org/officeDocument/2006/relationships/image" Target="../media/image25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6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34.pn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7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35.pn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8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36.pn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3" Type="http://schemas.openxmlformats.org/officeDocument/2006/relationships/notesSlide" Target="../notesSlides/notesSlide9.xml"/><Relationship Id="rId12" Type="http://schemas.openxmlformats.org/officeDocument/2006/relationships/slideLayout" Target="../slideLayouts/slideLayout5.xml"/><Relationship Id="rId11" Type="http://schemas.openxmlformats.org/officeDocument/2006/relationships/image" Target="../media/image38.png"/><Relationship Id="rId10" Type="http://schemas.openxmlformats.org/officeDocument/2006/relationships/image" Target="../media/image37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-217" y="959709"/>
            <a:ext cx="12192216" cy="4490085"/>
            <a:chOff x="-89" y="986027"/>
            <a:chExt cx="12192216" cy="4490085"/>
          </a:xfrm>
        </p:grpSpPr>
        <p:sp>
          <p:nvSpPr>
            <p:cNvPr id="23" name="object 23"/>
            <p:cNvSpPr/>
            <p:nvPr/>
          </p:nvSpPr>
          <p:spPr>
            <a:xfrm>
              <a:off x="0" y="986027"/>
              <a:ext cx="12192000" cy="4490085"/>
            </a:xfrm>
            <a:custGeom>
              <a:avLst/>
              <a:gdLst/>
              <a:ahLst/>
              <a:cxnLst/>
              <a:rect l="l" t="t" r="r" b="b"/>
              <a:pathLst>
                <a:path w="12192000" h="4490085">
                  <a:moveTo>
                    <a:pt x="12192000" y="0"/>
                  </a:moveTo>
                  <a:lnTo>
                    <a:pt x="0" y="0"/>
                  </a:lnTo>
                  <a:lnTo>
                    <a:pt x="0" y="4489704"/>
                  </a:lnTo>
                  <a:lnTo>
                    <a:pt x="12192000" y="448970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-89" y="1187195"/>
              <a:ext cx="12192216" cy="10477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/>
          <p:cNvSpPr/>
          <p:nvPr/>
        </p:nvSpPr>
        <p:spPr>
          <a:xfrm>
            <a:off x="10754868" y="5894831"/>
            <a:ext cx="1437131" cy="96316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11168888" y="6501790"/>
            <a:ext cx="1060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40" dirty="0">
                <a:solidFill>
                  <a:srgbClr val="888888"/>
                </a:solidFill>
                <a:latin typeface="Arial" panose="020B0604020202020204"/>
                <a:cs typeface="Arial" panose="020B0604020202020204"/>
              </a:rPr>
              <a:t>1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95300" y="5871971"/>
            <a:ext cx="827532" cy="82905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580388" y="5882640"/>
            <a:ext cx="821436" cy="81229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703576" y="6024371"/>
            <a:ext cx="1260348" cy="6812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287011" y="5926834"/>
            <a:ext cx="836676" cy="82753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7216648" y="5917795"/>
            <a:ext cx="35382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Reported </a:t>
            </a:r>
            <a:r>
              <a:rPr sz="2400" b="1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by</a:t>
            </a:r>
            <a:r>
              <a:rPr lang="en-US" sz="2400" b="1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 Y</a:t>
            </a:r>
            <a:r>
              <a:rPr lang="en-US" altLang="zh-CN" sz="2400" b="1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uhang  Jang</a:t>
            </a:r>
            <a:endParaRPr sz="2400" dirty="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91211" y="1351832"/>
            <a:ext cx="11209321" cy="442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89685" marR="5080" indent="-1277620" algn="ctr">
              <a:lnSpc>
                <a:spcPct val="100000"/>
              </a:lnSpc>
              <a:spcBef>
                <a:spcPts val="95"/>
              </a:spcBef>
            </a:pPr>
            <a:r>
              <a:rPr lang="en-US" altLang="zh-CN" sz="2800" b="1" spc="-5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Anisotropic Residual Diffusion for Heterogeneous Graph Learning</a:t>
            </a:r>
            <a:endParaRPr lang="en-US" altLang="zh-CN" sz="2800" b="1" spc="-5" dirty="0">
              <a:solidFill>
                <a:srgbClr val="1F4E79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9" name="object 39"/>
          <p:cNvSpPr txBox="1"/>
          <p:nvPr/>
        </p:nvSpPr>
        <p:spPr>
          <a:xfrm>
            <a:off x="9744362" y="5019079"/>
            <a:ext cx="2345426" cy="319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altLang="zh-CN" sz="2000" b="1" spc="150" dirty="0">
                <a:solidFill>
                  <a:srgbClr val="1F4E79"/>
                </a:solidFill>
                <a:latin typeface="Noto Sans Mono CJK HK"/>
                <a:cs typeface="Noto Sans Mono CJK HK"/>
              </a:rPr>
              <a:t>——</a:t>
            </a:r>
            <a:r>
              <a:rPr lang="en-US" altLang="zh-CN" sz="2000" b="1" spc="5" dirty="0">
                <a:solidFill>
                  <a:srgbClr val="1F4E79"/>
                </a:solidFill>
                <a:latin typeface="Noto Sans Mono CJK HK"/>
                <a:cs typeface="Noto Sans Mono CJK HK"/>
              </a:rPr>
              <a:t>AAAI</a:t>
            </a:r>
            <a:r>
              <a:rPr lang="en-US" altLang="zh-CN" sz="2000" b="1" spc="150" dirty="0">
                <a:solidFill>
                  <a:srgbClr val="1F4E79"/>
                </a:solidFill>
                <a:latin typeface="Noto Sans Mono CJK HK"/>
                <a:cs typeface="Noto Sans Mono CJK HK"/>
              </a:rPr>
              <a:t>_</a:t>
            </a:r>
            <a:r>
              <a:rPr lang="en-US" altLang="zh-CN" sz="2000" b="1" spc="5" dirty="0">
                <a:solidFill>
                  <a:srgbClr val="1F4E79"/>
                </a:solidFill>
                <a:latin typeface="Noto Sans Mono CJK HK"/>
                <a:sym typeface="+mn-ea"/>
              </a:rPr>
              <a:t>2026</a:t>
            </a:r>
            <a:endParaRPr lang="en-US" altLang="zh-CN" sz="2000" b="1" spc="5" dirty="0">
              <a:solidFill>
                <a:srgbClr val="1F4E79"/>
              </a:solidFill>
              <a:latin typeface="Noto Sans Mono CJK HK"/>
              <a:sym typeface="+mn-ea"/>
            </a:endParaRPr>
          </a:p>
        </p:txBody>
      </p:sp>
      <p:sp>
        <p:nvSpPr>
          <p:cNvPr id="28" name="object 39"/>
          <p:cNvSpPr txBox="1"/>
          <p:nvPr/>
        </p:nvSpPr>
        <p:spPr>
          <a:xfrm>
            <a:off x="3383090" y="5019079"/>
            <a:ext cx="6325092" cy="288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altLang="zh-CN" b="1" spc="150" dirty="0">
                <a:solidFill>
                  <a:srgbClr val="1F4E79"/>
                </a:solidFill>
                <a:latin typeface="Noto Sans Mono CJK HK"/>
                <a:sym typeface="+mn-ea"/>
              </a:rPr>
              <a:t>Code : https://github.com/s35lay/ARDiff</a:t>
            </a:r>
            <a:endParaRPr lang="en-US" altLang="zh-CN" b="1" spc="150" dirty="0">
              <a:solidFill>
                <a:srgbClr val="1F4E79"/>
              </a:solidFill>
              <a:latin typeface="Noto Sans Mono CJK HK"/>
              <a:sym typeface="+mn-ea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5275" y="2252345"/>
            <a:ext cx="11601450" cy="23526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108" y="969264"/>
            <a:ext cx="3017782" cy="96325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71800" y="2362200"/>
            <a:ext cx="6076950" cy="3124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grpSp>
        <p:nvGrpSpPr>
          <p:cNvPr id="23" name="object 13"/>
          <p:cNvGrpSpPr/>
          <p:nvPr/>
        </p:nvGrpSpPr>
        <p:grpSpPr>
          <a:xfrm>
            <a:off x="3308603" y="2438400"/>
            <a:ext cx="4972050" cy="2268855"/>
            <a:chOff x="3308603" y="2438400"/>
            <a:chExt cx="4972050" cy="2268855"/>
          </a:xfrm>
        </p:grpSpPr>
        <p:sp>
          <p:nvSpPr>
            <p:cNvPr id="25" name="object 14"/>
            <p:cNvSpPr/>
            <p:nvPr/>
          </p:nvSpPr>
          <p:spPr>
            <a:xfrm>
              <a:off x="4097671" y="3788656"/>
              <a:ext cx="3473127" cy="34689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15"/>
            <p:cNvSpPr/>
            <p:nvPr/>
          </p:nvSpPr>
          <p:spPr>
            <a:xfrm>
              <a:off x="3308603" y="2438400"/>
              <a:ext cx="4972050" cy="226847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16"/>
          <p:cNvSpPr txBox="1"/>
          <p:nvPr/>
        </p:nvSpPr>
        <p:spPr>
          <a:xfrm>
            <a:off x="3974972" y="2764993"/>
            <a:ext cx="364236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0" b="1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Thanks!</a:t>
            </a:r>
            <a:endParaRPr sz="8000" dirty="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5" name="object 16"/>
          <p:cNvSpPr txBox="1"/>
          <p:nvPr/>
        </p:nvSpPr>
        <p:spPr>
          <a:xfrm>
            <a:off x="3171189" y="990600"/>
            <a:ext cx="5849620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1595" algn="ctr">
              <a:lnSpc>
                <a:spcPct val="100000"/>
              </a:lnSpc>
              <a:spcBef>
                <a:spcPts val="95"/>
              </a:spcBef>
            </a:pPr>
            <a:r>
              <a:rPr lang="en-US" sz="40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Motivation</a:t>
            </a:r>
            <a:endParaRPr lang="en-US" sz="3600" b="1" spc="-5" dirty="0">
              <a:solidFill>
                <a:srgbClr val="001F5F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105372" y="2438400"/>
            <a:ext cx="6873750" cy="2061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/>
            <a:r>
              <a:rPr lang="en-US" altLang="zh-CN" sz="1600" dirty="0"/>
              <a:t>      1) Existing multi-behavior recommendation methods mainly capture the static preference information of each behavior and overlook the fine-grained semantic transitions between different behavioral intentions. </a:t>
            </a:r>
            <a:endParaRPr lang="en-US" altLang="zh-CN" sz="1600" dirty="0"/>
          </a:p>
          <a:p>
            <a:pPr eaLnBrk="0"/>
            <a:r>
              <a:rPr lang="en-US" altLang="zh-CN" sz="1600" dirty="0"/>
              <a:t>      2) During diffusion, isotropic noise ignores the underlying graph structure and may introduce structure-unaware perturbations, resulting in severe semantic degradation and difficulty in reverse recovery. Anisotropic noise leverages neighborhood semantic directions to generate structure-aware perturbations, thereby improving the quality of the reverse denoising process.</a:t>
            </a:r>
            <a:endParaRPr lang="en-US" altLang="zh-CN" sz="1600" dirty="0"/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" y="2176780"/>
            <a:ext cx="4970145" cy="33585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4" name="object 16"/>
          <p:cNvSpPr txBox="1"/>
          <p:nvPr/>
        </p:nvSpPr>
        <p:spPr>
          <a:xfrm>
            <a:off x="4838700" y="995408"/>
            <a:ext cx="2514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altLang="zh-CN"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Method</a:t>
            </a:r>
            <a:endParaRPr sz="3600" dirty="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662430"/>
            <a:ext cx="12192000" cy="48971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2" name="object 16"/>
          <p:cNvSpPr txBox="1"/>
          <p:nvPr/>
        </p:nvSpPr>
        <p:spPr>
          <a:xfrm>
            <a:off x="4648200" y="995408"/>
            <a:ext cx="2514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altLang="zh-CN"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Method</a:t>
            </a:r>
            <a:endParaRPr sz="3600" dirty="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225" y="1905000"/>
            <a:ext cx="4275455" cy="36195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0405" y="2743200"/>
            <a:ext cx="4501515" cy="71120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3930650"/>
            <a:ext cx="5113655" cy="519430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0405" y="4953000"/>
            <a:ext cx="4873625" cy="500380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48400" y="1905000"/>
            <a:ext cx="5353050" cy="140017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0800" y="3581400"/>
            <a:ext cx="5067300" cy="5238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2" name="object 16"/>
          <p:cNvSpPr txBox="1"/>
          <p:nvPr/>
        </p:nvSpPr>
        <p:spPr>
          <a:xfrm>
            <a:off x="4648200" y="995408"/>
            <a:ext cx="2514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altLang="zh-CN"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Method</a:t>
            </a:r>
            <a:endParaRPr sz="3600" dirty="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3000" y="1825625"/>
            <a:ext cx="4895850" cy="457200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" y="2489200"/>
            <a:ext cx="6086475" cy="571500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71600" y="3267075"/>
            <a:ext cx="4772025" cy="495300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250" y="3980180"/>
            <a:ext cx="6153150" cy="1990725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3340" y="1752600"/>
            <a:ext cx="5353050" cy="723900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48400" y="2476500"/>
            <a:ext cx="5795645" cy="625475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67450" y="3491230"/>
            <a:ext cx="4959350" cy="61468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4343400"/>
            <a:ext cx="1428750" cy="40005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5074285"/>
            <a:ext cx="4219575" cy="3714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108" y="969264"/>
            <a:ext cx="3017782" cy="96325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43200" y="2209800"/>
            <a:ext cx="6581775" cy="32670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108" y="969264"/>
            <a:ext cx="3017782" cy="96325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3048000"/>
            <a:ext cx="12192000" cy="17932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108" y="816864"/>
            <a:ext cx="3017782" cy="96325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200" y="1600200"/>
            <a:ext cx="11033125" cy="505396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63335" y="1066800"/>
            <a:ext cx="3017782" cy="96325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0"/>
          <a:srcRect b="47394"/>
          <a:stretch>
            <a:fillRect/>
          </a:stretch>
        </p:blipFill>
        <p:spPr>
          <a:xfrm>
            <a:off x="152400" y="2743200"/>
            <a:ext cx="5575300" cy="248412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54395" y="2743200"/>
            <a:ext cx="6176645" cy="263017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PP_MARK_KEY" val="3d66cf53-fad4-4210-83ab-f3fa70c6c52a"/>
  <p:tag name="COMMONDATA" val="eyJoZGlkIjoiNmQwZDNhOTEzOTNjOWE2ZmE5ZjgyMWJlMDgzMDhkYWEifQ=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4197</Words>
  <Application>WPS 演示</Application>
  <PresentationFormat>宽屏</PresentationFormat>
  <Paragraphs>221</Paragraphs>
  <Slides>11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8" baseType="lpstr">
      <vt:lpstr>Arial</vt:lpstr>
      <vt:lpstr>宋体</vt:lpstr>
      <vt:lpstr>Wingdings</vt:lpstr>
      <vt:lpstr>Trebuchet MS</vt:lpstr>
      <vt:lpstr>Arial</vt:lpstr>
      <vt:lpstr>Times New Roman</vt:lpstr>
      <vt:lpstr>Noto Sans Mono CJK HK</vt:lpstr>
      <vt:lpstr>Segoe Print</vt:lpstr>
      <vt:lpstr>Calibri</vt:lpstr>
      <vt:lpstr>微软雅黑</vt:lpstr>
      <vt:lpstr>Arial Unicode MS</vt:lpstr>
      <vt:lpstr>等线</vt:lpstr>
      <vt:lpstr>Noto Sans Mono CJK HK</vt:lpstr>
      <vt:lpstr>Times New Roman</vt:lpstr>
      <vt:lpstr>Trebuchet MS</vt:lpstr>
      <vt:lpstr>Saturday Sans Regular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Xiaofei Zhu</dc:creator>
  <cp:lastModifiedBy>陌</cp:lastModifiedBy>
  <cp:revision>520</cp:revision>
  <dcterms:created xsi:type="dcterms:W3CDTF">2023-09-17T03:47:00Z</dcterms:created>
  <dcterms:modified xsi:type="dcterms:W3CDTF">2026-08-23T08:14:55Z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2023-09-02T00:00:00Z</vt:filetime>
  </property>
  <property fmtid="{D5CDD505-2E9C-101B-9397-08002B2CF9AE}" pid="3" name="Creator">
    <vt:lpwstr>Microsoft? PowerPoint? 2016</vt:lpwstr>
  </property>
  <property fmtid="{D5CDD505-2E9C-101B-9397-08002B2CF9AE}" pid="4" name="LastSaved">
    <vt:filetime>2023-09-23T00:00:00Z</vt:filetime>
  </property>
  <property fmtid="{D5CDD505-2E9C-101B-9397-08002B2CF9AE}" pid="5" name="ICV">
    <vt:lpwstr>165D8468441041F7A078704589CAA259_13</vt:lpwstr>
  </property>
  <property fmtid="{D5CDD505-2E9C-101B-9397-08002B2CF9AE}" pid="6" name="KSOProductBuildVer">
    <vt:lpwstr>2052-12.1.0.28043</vt:lpwstr>
  </property>
</Properties>
</file>